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98" r:id="rId3"/>
    <p:sldId id="399" r:id="rId4"/>
    <p:sldId id="395" r:id="rId5"/>
    <p:sldId id="370" r:id="rId6"/>
    <p:sldId id="288" r:id="rId7"/>
    <p:sldId id="397" r:id="rId8"/>
    <p:sldId id="285" r:id="rId9"/>
    <p:sldId id="287" r:id="rId10"/>
    <p:sldId id="396" r:id="rId11"/>
    <p:sldId id="284" r:id="rId12"/>
    <p:sldId id="377" r:id="rId13"/>
    <p:sldId id="278" r:id="rId14"/>
    <p:sldId id="378" r:id="rId15"/>
    <p:sldId id="3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7BEA5-68C9-472E-BCDA-EE1A851E7004}" type="datetimeFigureOut">
              <a:rPr lang="en-GB" smtClean="0"/>
              <a:t>09/09/2020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708A-6418-4924-93F7-90BE954BECD0}" type="slidenum">
              <a:rPr lang="en-GB" smtClean="0"/>
              <a:t>‹#›</a:t>
            </a:fld>
            <a:endParaRPr lang="en-GB"/>
          </a:p>
        </p:txBody>
      </p:sp>
    </p:spTree>
    <p:extLst>
      <p:ext uri="{BB962C8B-B14F-4D97-AF65-F5344CB8AC3E}">
        <p14:creationId xmlns:p14="http://schemas.microsoft.com/office/powerpoint/2010/main" val="410292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BD527-CD0D-485C-BA65-57C4A752C73B}" type="slidenum">
              <a:rPr lang="en-GB" smtClean="0"/>
              <a:t>5</a:t>
            </a:fld>
            <a:endParaRPr lang="en-GB"/>
          </a:p>
        </p:txBody>
      </p:sp>
    </p:spTree>
    <p:extLst>
      <p:ext uri="{BB962C8B-B14F-4D97-AF65-F5344CB8AC3E}">
        <p14:creationId xmlns:p14="http://schemas.microsoft.com/office/powerpoint/2010/main" val="282502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4123700-88D9-447A-A628-4AD5BD8120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37DCBF2B-F50A-404B-99FD-03BB197DDE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700"/>
              <a:t>From Ricardo de la Rua-Domenech 03/07/19: </a:t>
            </a:r>
            <a:r>
              <a:rPr lang="en-GB" altLang="en-US"/>
              <a:t> </a:t>
            </a:r>
          </a:p>
          <a:p>
            <a:r>
              <a:rPr lang="en-GB" altLang="en-US"/>
              <a:t>Potential hotspot area HS22 was initially approved in Cumbria, east of Penrith and just north of HS21 (East Cumbria – Shap) in January 2018. There had been two or three OTFW incidents detected in the area over several years, all caused by genotypes of </a:t>
            </a:r>
            <a:r>
              <a:rPr lang="en-GB" altLang="en-US" i="1"/>
              <a:t>M. bovis</a:t>
            </a:r>
            <a:r>
              <a:rPr lang="en-GB" altLang="en-US"/>
              <a:t> different from 17:z.  However, as more information emerged it was decided not to action the HS protocol and continue with the normal radial testing of the local cattle herds. By that time, the code HS23 had already been allocated to another potential bTB hotspot area in Lincs., so rather than rearrange the HS numbering sequence it was decided to retain HS22 on the list as an ‘inactive’ hotspot area.</a:t>
            </a:r>
          </a:p>
          <a:p>
            <a:endParaRPr lang="en-GB" altLang="en-US" sz="1700"/>
          </a:p>
        </p:txBody>
      </p:sp>
      <p:sp>
        <p:nvSpPr>
          <p:cNvPr id="18436" name="Slide Number Placeholder 3">
            <a:extLst>
              <a:ext uri="{FF2B5EF4-FFF2-40B4-BE49-F238E27FC236}">
                <a16:creationId xmlns:a16="http://schemas.microsoft.com/office/drawing/2014/main" id="{79F8F1D6-A6AB-4B71-B780-11A9E0111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1363" indent="-280988">
              <a:defRPr>
                <a:solidFill>
                  <a:schemeClr val="tx1"/>
                </a:solidFill>
                <a:latin typeface="Calibri" panose="020F0502020204030204" pitchFamily="34" charset="0"/>
                <a:cs typeface="Arial" panose="020B0604020202020204" pitchFamily="34" charset="0"/>
              </a:defRPr>
            </a:lvl2pPr>
            <a:lvl3pPr marL="1143000" indent="-223838">
              <a:defRPr>
                <a:solidFill>
                  <a:schemeClr val="tx1"/>
                </a:solidFill>
                <a:latin typeface="Calibri" panose="020F0502020204030204" pitchFamily="34" charset="0"/>
                <a:cs typeface="Arial" panose="020B0604020202020204" pitchFamily="34" charset="0"/>
              </a:defRPr>
            </a:lvl3pPr>
            <a:lvl4pPr marL="1601788" indent="-223838">
              <a:defRPr>
                <a:solidFill>
                  <a:schemeClr val="tx1"/>
                </a:solidFill>
                <a:latin typeface="Calibri" panose="020F0502020204030204" pitchFamily="34" charset="0"/>
                <a:cs typeface="Arial" panose="020B0604020202020204" pitchFamily="34" charset="0"/>
              </a:defRPr>
            </a:lvl4pPr>
            <a:lvl5pPr marL="2060575" indent="-223838">
              <a:defRPr>
                <a:solidFill>
                  <a:schemeClr val="tx1"/>
                </a:solidFill>
                <a:latin typeface="Calibri" panose="020F0502020204030204" pitchFamily="34" charset="0"/>
                <a:cs typeface="Arial" panose="020B0604020202020204" pitchFamily="34" charset="0"/>
              </a:defRPr>
            </a:lvl5pPr>
            <a:lvl6pPr marL="2517775" indent="-2238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4975" indent="-2238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2175" indent="-2238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9375" indent="-22383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37C873B-A701-43D5-BFC3-707E0C8312E8}" type="slidenum">
              <a:rPr lang="en-GB" altLang="en-US"/>
              <a:pPr/>
              <a:t>11</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BD527-CD0D-485C-BA65-57C4A752C73B}" type="slidenum">
              <a:rPr lang="en-GB" smtClean="0"/>
              <a:t>14</a:t>
            </a:fld>
            <a:endParaRPr lang="en-GB"/>
          </a:p>
        </p:txBody>
      </p:sp>
    </p:spTree>
    <p:extLst>
      <p:ext uri="{BB962C8B-B14F-4D97-AF65-F5344CB8AC3E}">
        <p14:creationId xmlns:p14="http://schemas.microsoft.com/office/powerpoint/2010/main" val="30538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1BD527-CD0D-485C-BA65-57C4A752C73B}" type="slidenum">
              <a:rPr lang="en-GB" smtClean="0"/>
              <a:t>15</a:t>
            </a:fld>
            <a:endParaRPr lang="en-GB"/>
          </a:p>
        </p:txBody>
      </p:sp>
    </p:spTree>
    <p:extLst>
      <p:ext uri="{BB962C8B-B14F-4D97-AF65-F5344CB8AC3E}">
        <p14:creationId xmlns:p14="http://schemas.microsoft.com/office/powerpoint/2010/main" val="424802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D4207-0A73-4C69-8B7B-0E614CE90C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3E49D1-01C2-4EB2-B54F-771DE81B4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120EDB-DA5B-4FC5-B168-D2DE1C212BA5}"/>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5" name="Footer Placeholder 4">
            <a:extLst>
              <a:ext uri="{FF2B5EF4-FFF2-40B4-BE49-F238E27FC236}">
                <a16:creationId xmlns:a16="http://schemas.microsoft.com/office/drawing/2014/main" id="{A8F5C0CF-86E2-42E2-B59C-5D4441C1FC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576C6-40ED-45F4-9FB5-A68468A9F668}"/>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55629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6017-C59F-4368-BCB5-B67E9C621A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26A5F09-71FE-41E5-A127-14DA9971A2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38116D-9014-4551-B890-E72A7EF2CDC6}"/>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5" name="Footer Placeholder 4">
            <a:extLst>
              <a:ext uri="{FF2B5EF4-FFF2-40B4-BE49-F238E27FC236}">
                <a16:creationId xmlns:a16="http://schemas.microsoft.com/office/drawing/2014/main" id="{CEC72016-BE42-4471-BCDC-573DD1F633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BE6DB9-8611-4190-83C6-B76C0FE854BA}"/>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114871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C4E9E7-762A-4F01-80E0-797F31F66D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54FA2C-30A2-4B2B-8235-DC55EE6756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A87C5A-2F4B-4F00-917C-6DFD8667139B}"/>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5" name="Footer Placeholder 4">
            <a:extLst>
              <a:ext uri="{FF2B5EF4-FFF2-40B4-BE49-F238E27FC236}">
                <a16:creationId xmlns:a16="http://schemas.microsoft.com/office/drawing/2014/main" id="{4BDCEA1C-EC65-4C13-9FD0-370EDD09E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E6A721-81AD-46F9-99BF-80D171122E71}"/>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232023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D1C7-521B-4647-AA98-5FCC5109CD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2ABB13-311E-4DCA-8170-7E26C5A3AE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C063B5-FB91-4CCD-A412-7983D86B1B55}"/>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5" name="Footer Placeholder 4">
            <a:extLst>
              <a:ext uri="{FF2B5EF4-FFF2-40B4-BE49-F238E27FC236}">
                <a16:creationId xmlns:a16="http://schemas.microsoft.com/office/drawing/2014/main" id="{AA6856B9-F894-46A2-8609-B8AEFD26AE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8EB575-C0AB-470C-B3A0-DDB716EC38D3}"/>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141347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E7AF-8BD7-4CAF-A381-A71AAD32AC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CFD585-A8AB-4AFE-803F-FF40267D0C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506FE9-625D-4938-810E-EE00A53044C3}"/>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5" name="Footer Placeholder 4">
            <a:extLst>
              <a:ext uri="{FF2B5EF4-FFF2-40B4-BE49-F238E27FC236}">
                <a16:creationId xmlns:a16="http://schemas.microsoft.com/office/drawing/2014/main" id="{EAEDF05F-AAED-42F0-8C3F-D65560E7DC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D594A5-B995-44EC-B101-DDA1D5098129}"/>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375795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CEEF-853C-45DC-980D-8E6D7B17EB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4E45E0-1F0E-4DD1-AF43-26948BFC79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499CA0-979A-4F3C-BFCC-BA21F51D7F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B0FE58-6A6A-483A-A221-152C63D8E4C4}"/>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6" name="Footer Placeholder 5">
            <a:extLst>
              <a:ext uri="{FF2B5EF4-FFF2-40B4-BE49-F238E27FC236}">
                <a16:creationId xmlns:a16="http://schemas.microsoft.com/office/drawing/2014/main" id="{3DB2C563-06E9-48A6-A60B-E75365843D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9B94A6-31D8-4ABF-B09B-C943509379F8}"/>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87551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2771-6946-4295-9471-32A8B14F0F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0066FB-2FF3-4834-9929-D1519471B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248D5-C1DD-40A4-8DDA-9D3ABBFFD8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807269-6984-4CE5-B2B6-8C1A933FDF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A2768-746B-49AC-A252-CB3C739180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EA3AFA-2380-4FE1-8C11-CE52F9EA6032}"/>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8" name="Footer Placeholder 7">
            <a:extLst>
              <a:ext uri="{FF2B5EF4-FFF2-40B4-BE49-F238E27FC236}">
                <a16:creationId xmlns:a16="http://schemas.microsoft.com/office/drawing/2014/main" id="{1A970DED-DD13-4B30-B6D6-7C80C66117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1BC62E-B9C1-4382-81E6-70621993573C}"/>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357822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E409A-6FA3-480A-9273-BB3C502580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7028C0-04EA-4A14-879D-5AB46EF8132C}"/>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4" name="Footer Placeholder 3">
            <a:extLst>
              <a:ext uri="{FF2B5EF4-FFF2-40B4-BE49-F238E27FC236}">
                <a16:creationId xmlns:a16="http://schemas.microsoft.com/office/drawing/2014/main" id="{DB8DD17E-101B-4E3F-A905-9B01A1D104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2618AAB-590F-4CC6-A4F6-9F90A5919D4A}"/>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20394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25C6CE-84F7-4C1B-BCCA-FE6AC5718931}"/>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3" name="Footer Placeholder 2">
            <a:extLst>
              <a:ext uri="{FF2B5EF4-FFF2-40B4-BE49-F238E27FC236}">
                <a16:creationId xmlns:a16="http://schemas.microsoft.com/office/drawing/2014/main" id="{0192BA13-A8DE-434C-88A0-3A60F1EDBB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A3D4DA-3B84-4C64-AAE4-6AE4832BEB55}"/>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94243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EC54-A0EC-4FD0-B69C-9D83A68DE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E1CAB6-EB7E-4534-8132-BF373B127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41345F-9ABB-4950-96B5-CF8F2261F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F1D38-AA43-4BFD-8A98-61C001724BB5}"/>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6" name="Footer Placeholder 5">
            <a:extLst>
              <a:ext uri="{FF2B5EF4-FFF2-40B4-BE49-F238E27FC236}">
                <a16:creationId xmlns:a16="http://schemas.microsoft.com/office/drawing/2014/main" id="{DBF420FB-8EDE-4A01-9DDE-9F95301BE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48E491-876F-4DA0-BA18-A486853728E8}"/>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95945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6FDB-1EB1-4D57-8BD3-490E2C9702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7194B8-7C0F-4061-885A-6C350B5C7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2A9071-96EC-48CF-9A98-0DB107152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66CFC-63A4-42CE-9AF1-6C9A9612FECD}"/>
              </a:ext>
            </a:extLst>
          </p:cNvPr>
          <p:cNvSpPr>
            <a:spLocks noGrp="1"/>
          </p:cNvSpPr>
          <p:nvPr>
            <p:ph type="dt" sz="half" idx="10"/>
          </p:nvPr>
        </p:nvSpPr>
        <p:spPr/>
        <p:txBody>
          <a:bodyPr/>
          <a:lstStyle/>
          <a:p>
            <a:fld id="{BC178FFA-0D81-458D-82FB-418167AE8415}" type="datetimeFigureOut">
              <a:rPr lang="en-GB" smtClean="0"/>
              <a:t>09/09/2020</a:t>
            </a:fld>
            <a:endParaRPr lang="en-GB"/>
          </a:p>
        </p:txBody>
      </p:sp>
      <p:sp>
        <p:nvSpPr>
          <p:cNvPr id="6" name="Footer Placeholder 5">
            <a:extLst>
              <a:ext uri="{FF2B5EF4-FFF2-40B4-BE49-F238E27FC236}">
                <a16:creationId xmlns:a16="http://schemas.microsoft.com/office/drawing/2014/main" id="{98183ED3-9BFD-4034-A3DB-5A54E759D3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FFA72-9A51-40BD-BF01-F4C9DD6BADA7}"/>
              </a:ext>
            </a:extLst>
          </p:cNvPr>
          <p:cNvSpPr>
            <a:spLocks noGrp="1"/>
          </p:cNvSpPr>
          <p:nvPr>
            <p:ph type="sldNum" sz="quarter" idx="12"/>
          </p:nvPr>
        </p:nvSpPr>
        <p:spPr/>
        <p:txBody>
          <a:bodyPr/>
          <a:lstStyle/>
          <a:p>
            <a:fld id="{F0672084-7317-4BB4-8225-125F176A8D41}" type="slidenum">
              <a:rPr lang="en-GB" smtClean="0"/>
              <a:t>‹#›</a:t>
            </a:fld>
            <a:endParaRPr lang="en-GB"/>
          </a:p>
        </p:txBody>
      </p:sp>
    </p:spTree>
    <p:extLst>
      <p:ext uri="{BB962C8B-B14F-4D97-AF65-F5344CB8AC3E}">
        <p14:creationId xmlns:p14="http://schemas.microsoft.com/office/powerpoint/2010/main" val="222416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521B1-0313-46A8-8BD7-01148777B2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C19A36-C6B3-450C-A7F9-8A2B90214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399C72-F4E1-4F05-AB98-C4A072464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78FFA-0D81-458D-82FB-418167AE8415}" type="datetimeFigureOut">
              <a:rPr lang="en-GB" smtClean="0"/>
              <a:t>09/09/2020</a:t>
            </a:fld>
            <a:endParaRPr lang="en-GB"/>
          </a:p>
        </p:txBody>
      </p:sp>
      <p:sp>
        <p:nvSpPr>
          <p:cNvPr id="5" name="Footer Placeholder 4">
            <a:extLst>
              <a:ext uri="{FF2B5EF4-FFF2-40B4-BE49-F238E27FC236}">
                <a16:creationId xmlns:a16="http://schemas.microsoft.com/office/drawing/2014/main" id="{82A7CDEE-FD14-4235-96E4-62176F95E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EFA532-7DB7-4F3C-BD09-5849E8E5AB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72084-7317-4BB4-8225-125F176A8D41}" type="slidenum">
              <a:rPr lang="en-GB" smtClean="0"/>
              <a:t>‹#›</a:t>
            </a:fld>
            <a:endParaRPr lang="en-GB"/>
          </a:p>
        </p:txBody>
      </p:sp>
    </p:spTree>
    <p:extLst>
      <p:ext uri="{BB962C8B-B14F-4D97-AF65-F5344CB8AC3E}">
        <p14:creationId xmlns:p14="http://schemas.microsoft.com/office/powerpoint/2010/main" val="73659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tb-statistics.shinyapps.io/dashboard_v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assets.publishing.service.gov.uk/government/uploads/system/uploads/attachment_data/file/830849/apha-epid-report-edge-area-derbyshire1.p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C181-D425-4AFB-85AF-59B1E28DC325}"/>
              </a:ext>
            </a:extLst>
          </p:cNvPr>
          <p:cNvSpPr>
            <a:spLocks noGrp="1"/>
          </p:cNvSpPr>
          <p:nvPr>
            <p:ph type="ctrTitle"/>
          </p:nvPr>
        </p:nvSpPr>
        <p:spPr/>
        <p:txBody>
          <a:bodyPr/>
          <a:lstStyle/>
          <a:p>
            <a:r>
              <a:rPr lang="en-GB" dirty="0"/>
              <a:t>Derbyshire TB </a:t>
            </a:r>
          </a:p>
        </p:txBody>
      </p:sp>
      <p:sp>
        <p:nvSpPr>
          <p:cNvPr id="3" name="Subtitle 2">
            <a:extLst>
              <a:ext uri="{FF2B5EF4-FFF2-40B4-BE49-F238E27FC236}">
                <a16:creationId xmlns:a16="http://schemas.microsoft.com/office/drawing/2014/main" id="{9D72DBA3-1E55-468A-8318-3BB81ED17F12}"/>
              </a:ext>
            </a:extLst>
          </p:cNvPr>
          <p:cNvSpPr>
            <a:spLocks noGrp="1"/>
          </p:cNvSpPr>
          <p:nvPr>
            <p:ph type="subTitle" idx="1"/>
          </p:nvPr>
        </p:nvSpPr>
        <p:spPr/>
        <p:txBody>
          <a:bodyPr/>
          <a:lstStyle/>
          <a:p>
            <a:r>
              <a:rPr lang="en-GB" dirty="0"/>
              <a:t>May 2020</a:t>
            </a:r>
          </a:p>
        </p:txBody>
      </p:sp>
    </p:spTree>
    <p:extLst>
      <p:ext uri="{BB962C8B-B14F-4D97-AF65-F5344CB8AC3E}">
        <p14:creationId xmlns:p14="http://schemas.microsoft.com/office/powerpoint/2010/main" val="2688821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B09-5673-401D-ADED-5A48A1EBDF2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1A6EA8D-226F-4886-A053-2431DEBCF0E0}"/>
              </a:ext>
            </a:extLst>
          </p:cNvPr>
          <p:cNvSpPr>
            <a:spLocks noGrp="1"/>
          </p:cNvSpPr>
          <p:nvPr>
            <p:ph idx="1"/>
          </p:nvPr>
        </p:nvSpPr>
        <p:spPr>
          <a:xfrm>
            <a:off x="3638550" y="2080178"/>
            <a:ext cx="10515600" cy="4201559"/>
          </a:xfrm>
        </p:spPr>
        <p:txBody>
          <a:bodyPr/>
          <a:lstStyle/>
          <a:p>
            <a:endParaRPr lang="en-GB" dirty="0"/>
          </a:p>
        </p:txBody>
      </p:sp>
      <p:pic>
        <p:nvPicPr>
          <p:cNvPr id="1026" name="Picture 2">
            <a:extLst>
              <a:ext uri="{FF2B5EF4-FFF2-40B4-BE49-F238E27FC236}">
                <a16:creationId xmlns:a16="http://schemas.microsoft.com/office/drawing/2014/main" id="{71D8C4D6-C8E4-4EA9-9E91-1796EF69C1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416"/>
          <a:stretch/>
        </p:blipFill>
        <p:spPr bwMode="auto">
          <a:xfrm>
            <a:off x="987425" y="837406"/>
            <a:ext cx="9058882" cy="495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742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32C7C1FB-367A-45D8-95FE-5EFFBE1E8CC6}"/>
              </a:ext>
            </a:extLst>
          </p:cNvPr>
          <p:cNvPicPr>
            <a:picLocks noChangeAspect="1"/>
          </p:cNvPicPr>
          <p:nvPr/>
        </p:nvPicPr>
        <p:blipFill>
          <a:blip r:embed="rId3">
            <a:extLst>
              <a:ext uri="{28A0092B-C50C-407E-A947-70E740481C1C}">
                <a14:useLocalDpi xmlns:a14="http://schemas.microsoft.com/office/drawing/2010/main" val="0"/>
              </a:ext>
            </a:extLst>
          </a:blip>
          <a:srcRect l="35677" t="47368" r="10245" b="8295"/>
          <a:stretch>
            <a:fillRect/>
          </a:stretch>
        </p:blipFill>
        <p:spPr bwMode="auto">
          <a:xfrm>
            <a:off x="4154489" y="331788"/>
            <a:ext cx="4484687"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Up Arrow 47">
            <a:extLst>
              <a:ext uri="{FF2B5EF4-FFF2-40B4-BE49-F238E27FC236}">
                <a16:creationId xmlns:a16="http://schemas.microsoft.com/office/drawing/2014/main" id="{E98EB5D5-54A5-4629-82FC-1BC3EC912F82}"/>
              </a:ext>
            </a:extLst>
          </p:cNvPr>
          <p:cNvSpPr/>
          <p:nvPr/>
        </p:nvSpPr>
        <p:spPr>
          <a:xfrm rot="10800000">
            <a:off x="4562475" y="846138"/>
            <a:ext cx="134938" cy="196850"/>
          </a:xfrm>
          <a:prstGeom prst="up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50" name="Up Arrow 49">
            <a:extLst>
              <a:ext uri="{FF2B5EF4-FFF2-40B4-BE49-F238E27FC236}">
                <a16:creationId xmlns:a16="http://schemas.microsoft.com/office/drawing/2014/main" id="{1DBEC235-1F77-4854-A185-BDAFB459BF9A}"/>
              </a:ext>
            </a:extLst>
          </p:cNvPr>
          <p:cNvSpPr/>
          <p:nvPr/>
        </p:nvSpPr>
        <p:spPr>
          <a:xfrm rot="10800000">
            <a:off x="6624639" y="3032126"/>
            <a:ext cx="111125" cy="187325"/>
          </a:xfrm>
          <a:prstGeom prst="up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51" name="Up Arrow 50">
            <a:extLst>
              <a:ext uri="{FF2B5EF4-FFF2-40B4-BE49-F238E27FC236}">
                <a16:creationId xmlns:a16="http://schemas.microsoft.com/office/drawing/2014/main" id="{5A46DC7F-A8E7-4891-B37C-D7D8C6B17478}"/>
              </a:ext>
            </a:extLst>
          </p:cNvPr>
          <p:cNvSpPr/>
          <p:nvPr/>
        </p:nvSpPr>
        <p:spPr>
          <a:xfrm rot="10800000">
            <a:off x="5880100" y="2530476"/>
            <a:ext cx="114300" cy="187325"/>
          </a:xfrm>
          <a:prstGeom prst="up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52" name="Up Arrow 51">
            <a:extLst>
              <a:ext uri="{FF2B5EF4-FFF2-40B4-BE49-F238E27FC236}">
                <a16:creationId xmlns:a16="http://schemas.microsoft.com/office/drawing/2014/main" id="{5B165361-56BC-4C6E-A20F-398D77269103}"/>
              </a:ext>
            </a:extLst>
          </p:cNvPr>
          <p:cNvSpPr/>
          <p:nvPr/>
        </p:nvSpPr>
        <p:spPr>
          <a:xfrm>
            <a:off x="5813425" y="1279526"/>
            <a:ext cx="122238" cy="150813"/>
          </a:xfrm>
          <a:prstGeom prst="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54" name="Up Arrow 53">
            <a:extLst>
              <a:ext uri="{FF2B5EF4-FFF2-40B4-BE49-F238E27FC236}">
                <a16:creationId xmlns:a16="http://schemas.microsoft.com/office/drawing/2014/main" id="{181ADD73-6BD3-42EB-8E3F-84FB86B055D5}"/>
              </a:ext>
            </a:extLst>
          </p:cNvPr>
          <p:cNvSpPr/>
          <p:nvPr/>
        </p:nvSpPr>
        <p:spPr>
          <a:xfrm>
            <a:off x="6388101" y="1279526"/>
            <a:ext cx="131763" cy="150813"/>
          </a:xfrm>
          <a:prstGeom prst="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55" name="Up Arrow 54">
            <a:extLst>
              <a:ext uri="{FF2B5EF4-FFF2-40B4-BE49-F238E27FC236}">
                <a16:creationId xmlns:a16="http://schemas.microsoft.com/office/drawing/2014/main" id="{EB20CAEC-66BB-4926-AC3A-0C1D5580B185}"/>
              </a:ext>
            </a:extLst>
          </p:cNvPr>
          <p:cNvSpPr/>
          <p:nvPr/>
        </p:nvSpPr>
        <p:spPr>
          <a:xfrm>
            <a:off x="6159501" y="2009775"/>
            <a:ext cx="104775" cy="141288"/>
          </a:xfrm>
          <a:prstGeom prst="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57" name="Up Arrow 56">
            <a:extLst>
              <a:ext uri="{FF2B5EF4-FFF2-40B4-BE49-F238E27FC236}">
                <a16:creationId xmlns:a16="http://schemas.microsoft.com/office/drawing/2014/main" id="{1D834C01-451C-4BB7-B7B0-E51117CCE7F7}"/>
              </a:ext>
            </a:extLst>
          </p:cNvPr>
          <p:cNvSpPr/>
          <p:nvPr/>
        </p:nvSpPr>
        <p:spPr>
          <a:xfrm>
            <a:off x="6188076" y="4840289"/>
            <a:ext cx="125413" cy="155575"/>
          </a:xfrm>
          <a:prstGeom prst="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58" name="Up Arrow 57">
            <a:extLst>
              <a:ext uri="{FF2B5EF4-FFF2-40B4-BE49-F238E27FC236}">
                <a16:creationId xmlns:a16="http://schemas.microsoft.com/office/drawing/2014/main" id="{00D11B45-66C4-4921-A45A-4CA433330F57}"/>
              </a:ext>
            </a:extLst>
          </p:cNvPr>
          <p:cNvSpPr/>
          <p:nvPr/>
        </p:nvSpPr>
        <p:spPr>
          <a:xfrm>
            <a:off x="7664450" y="4808539"/>
            <a:ext cx="115888" cy="187325"/>
          </a:xfrm>
          <a:prstGeom prst="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11283" name="TextBox 18">
            <a:extLst>
              <a:ext uri="{FF2B5EF4-FFF2-40B4-BE49-F238E27FC236}">
                <a16:creationId xmlns:a16="http://schemas.microsoft.com/office/drawing/2014/main" id="{F6E84798-62B9-47C4-8927-90BCC8459E74}"/>
              </a:ext>
            </a:extLst>
          </p:cNvPr>
          <p:cNvSpPr txBox="1">
            <a:spLocks noChangeArrowheads="1"/>
          </p:cNvSpPr>
          <p:nvPr/>
        </p:nvSpPr>
        <p:spPr bwMode="auto">
          <a:xfrm>
            <a:off x="2444750" y="6370639"/>
            <a:ext cx="14224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defRPr/>
            </a:pPr>
            <a:r>
              <a:rPr lang="en-GB" altLang="en-US" sz="750" dirty="0"/>
              <a:t>Prepared by the APHA </a:t>
            </a:r>
          </a:p>
          <a:p>
            <a:pPr eaLnBrk="1" hangingPunct="1">
              <a:defRPr/>
            </a:pPr>
            <a:r>
              <a:rPr lang="en-GB" altLang="en-US" sz="750" dirty="0"/>
              <a:t>National TB Epidemiology team</a:t>
            </a:r>
          </a:p>
          <a:p>
            <a:pPr eaLnBrk="1" hangingPunct="1">
              <a:defRPr/>
            </a:pPr>
            <a:r>
              <a:rPr lang="en-GB" altLang="en-US" sz="750" dirty="0"/>
              <a:t>August 2019 </a:t>
            </a:r>
          </a:p>
        </p:txBody>
      </p:sp>
      <p:sp>
        <p:nvSpPr>
          <p:cNvPr id="17420" name="TextBox 18">
            <a:extLst>
              <a:ext uri="{FF2B5EF4-FFF2-40B4-BE49-F238E27FC236}">
                <a16:creationId xmlns:a16="http://schemas.microsoft.com/office/drawing/2014/main" id="{82E9A3E5-5BA9-4EDB-8499-246070D6CF6E}"/>
              </a:ext>
            </a:extLst>
          </p:cNvPr>
          <p:cNvSpPr txBox="1">
            <a:spLocks noChangeArrowheads="1"/>
          </p:cNvSpPr>
          <p:nvPr/>
        </p:nvSpPr>
        <p:spPr bwMode="auto">
          <a:xfrm>
            <a:off x="2400301" y="4119563"/>
            <a:ext cx="1617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GB" altLang="en-US" sz="1100">
                <a:solidFill>
                  <a:schemeClr val="tx1"/>
                </a:solidFill>
                <a:latin typeface="Calibri" panose="020F0502020204030204" pitchFamily="34" charset="0"/>
              </a:rPr>
              <a:t>Decreased incidence, 2017 to 2018</a:t>
            </a:r>
          </a:p>
        </p:txBody>
      </p:sp>
      <p:sp>
        <p:nvSpPr>
          <p:cNvPr id="68" name="Up Arrow 67">
            <a:extLst>
              <a:ext uri="{FF2B5EF4-FFF2-40B4-BE49-F238E27FC236}">
                <a16:creationId xmlns:a16="http://schemas.microsoft.com/office/drawing/2014/main" id="{07D6D435-0CBD-4072-A32A-F8AD19735AD0}"/>
              </a:ext>
            </a:extLst>
          </p:cNvPr>
          <p:cNvSpPr/>
          <p:nvPr/>
        </p:nvSpPr>
        <p:spPr>
          <a:xfrm rot="10800000">
            <a:off x="2189163" y="4203700"/>
            <a:ext cx="157162" cy="211138"/>
          </a:xfrm>
          <a:prstGeom prst="up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17422" name="TextBox 18">
            <a:extLst>
              <a:ext uri="{FF2B5EF4-FFF2-40B4-BE49-F238E27FC236}">
                <a16:creationId xmlns:a16="http://schemas.microsoft.com/office/drawing/2014/main" id="{7ED5341A-B3E9-4A1C-841D-44145E6CB621}"/>
              </a:ext>
            </a:extLst>
          </p:cNvPr>
          <p:cNvSpPr txBox="1">
            <a:spLocks noChangeArrowheads="1"/>
          </p:cNvSpPr>
          <p:nvPr/>
        </p:nvSpPr>
        <p:spPr bwMode="auto">
          <a:xfrm>
            <a:off x="2390776" y="4918076"/>
            <a:ext cx="15414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GB" altLang="en-US" sz="1100">
                <a:solidFill>
                  <a:schemeClr val="tx1"/>
                </a:solidFill>
                <a:latin typeface="Calibri" panose="020F0502020204030204" pitchFamily="34" charset="0"/>
              </a:rPr>
              <a:t>Increased incidence, 2017 to 2018</a:t>
            </a:r>
          </a:p>
        </p:txBody>
      </p:sp>
      <p:sp>
        <p:nvSpPr>
          <p:cNvPr id="74" name="Up Arrow 73">
            <a:extLst>
              <a:ext uri="{FF2B5EF4-FFF2-40B4-BE49-F238E27FC236}">
                <a16:creationId xmlns:a16="http://schemas.microsoft.com/office/drawing/2014/main" id="{64D63C72-6DE3-4952-B9BA-B828F7DC23C4}"/>
              </a:ext>
            </a:extLst>
          </p:cNvPr>
          <p:cNvSpPr/>
          <p:nvPr/>
        </p:nvSpPr>
        <p:spPr>
          <a:xfrm>
            <a:off x="2220913" y="4995864"/>
            <a:ext cx="169862" cy="212725"/>
          </a:xfrm>
          <a:prstGeom prst="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13" name="Rectangle 12">
            <a:extLst>
              <a:ext uri="{FF2B5EF4-FFF2-40B4-BE49-F238E27FC236}">
                <a16:creationId xmlns:a16="http://schemas.microsoft.com/office/drawing/2014/main" id="{7BA61FAA-5244-4A6E-9944-3676A4792297}"/>
              </a:ext>
            </a:extLst>
          </p:cNvPr>
          <p:cNvSpPr/>
          <p:nvPr/>
        </p:nvSpPr>
        <p:spPr>
          <a:xfrm>
            <a:off x="2189163" y="2438400"/>
            <a:ext cx="157162" cy="941388"/>
          </a:xfrm>
          <a:prstGeom prst="rect">
            <a:avLst/>
          </a:prstGeom>
          <a:gradFill flip="none" rotWithShape="1">
            <a:gsLst>
              <a:gs pos="33000">
                <a:srgbClr val="DB3A23"/>
              </a:gs>
              <a:gs pos="0">
                <a:schemeClr val="accent4">
                  <a:lumMod val="50000"/>
                </a:schemeClr>
              </a:gs>
              <a:gs pos="66000">
                <a:srgbClr val="FFBE85"/>
              </a:gs>
              <a:gs pos="100000">
                <a:srgbClr val="FFF8ED"/>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425" name="TextBox 6">
            <a:extLst>
              <a:ext uri="{FF2B5EF4-FFF2-40B4-BE49-F238E27FC236}">
                <a16:creationId xmlns:a16="http://schemas.microsoft.com/office/drawing/2014/main" id="{545EE55B-B8C8-409A-8C8F-DF69170ECEF3}"/>
              </a:ext>
            </a:extLst>
          </p:cNvPr>
          <p:cNvSpPr txBox="1">
            <a:spLocks noChangeArrowheads="1"/>
          </p:cNvSpPr>
          <p:nvPr/>
        </p:nvSpPr>
        <p:spPr bwMode="auto">
          <a:xfrm>
            <a:off x="2444750" y="2349500"/>
            <a:ext cx="15303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GB" altLang="en-US" sz="1100">
                <a:solidFill>
                  <a:schemeClr val="tx1"/>
                </a:solidFill>
                <a:latin typeface="Calibri" panose="020F0502020204030204" pitchFamily="34" charset="0"/>
              </a:rPr>
              <a:t>Herd incidence of TB represented as a spatial kernel of the 100 closest herds. Darker red is higher incidence.</a:t>
            </a:r>
          </a:p>
        </p:txBody>
      </p:sp>
      <p:sp>
        <p:nvSpPr>
          <p:cNvPr id="123" name="Up Arrow 122">
            <a:extLst>
              <a:ext uri="{FF2B5EF4-FFF2-40B4-BE49-F238E27FC236}">
                <a16:creationId xmlns:a16="http://schemas.microsoft.com/office/drawing/2014/main" id="{94BD1929-1EEF-48FB-BAE7-6E08E639D453}"/>
              </a:ext>
            </a:extLst>
          </p:cNvPr>
          <p:cNvSpPr/>
          <p:nvPr/>
        </p:nvSpPr>
        <p:spPr>
          <a:xfrm rot="10800000">
            <a:off x="6157913" y="3551238"/>
            <a:ext cx="106362" cy="157162"/>
          </a:xfrm>
          <a:prstGeom prst="up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17427" name="TextBox 18">
            <a:extLst>
              <a:ext uri="{FF2B5EF4-FFF2-40B4-BE49-F238E27FC236}">
                <a16:creationId xmlns:a16="http://schemas.microsoft.com/office/drawing/2014/main" id="{129B4D2C-C204-4F61-B3E9-A4A2E3E9C5F8}"/>
              </a:ext>
            </a:extLst>
          </p:cNvPr>
          <p:cNvSpPr txBox="1">
            <a:spLocks noChangeArrowheads="1"/>
          </p:cNvSpPr>
          <p:nvPr/>
        </p:nvSpPr>
        <p:spPr bwMode="auto">
          <a:xfrm>
            <a:off x="2411414" y="4551363"/>
            <a:ext cx="16160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GB" altLang="en-US" sz="1100">
                <a:solidFill>
                  <a:schemeClr val="tx1"/>
                </a:solidFill>
                <a:latin typeface="Calibri" panose="020F0502020204030204" pitchFamily="34" charset="0"/>
              </a:rPr>
              <a:t>Stable incidence, 2017 to 2018</a:t>
            </a:r>
          </a:p>
        </p:txBody>
      </p:sp>
      <p:sp>
        <p:nvSpPr>
          <p:cNvPr id="126" name="Left-Right Arrow 125">
            <a:extLst>
              <a:ext uri="{FF2B5EF4-FFF2-40B4-BE49-F238E27FC236}">
                <a16:creationId xmlns:a16="http://schemas.microsoft.com/office/drawing/2014/main" id="{D87AC9E2-5E7F-4C2F-B5C3-D52BD7DB380F}"/>
              </a:ext>
            </a:extLst>
          </p:cNvPr>
          <p:cNvSpPr/>
          <p:nvPr/>
        </p:nvSpPr>
        <p:spPr>
          <a:xfrm>
            <a:off x="2159000" y="4649789"/>
            <a:ext cx="285750" cy="111125"/>
          </a:xfrm>
          <a:prstGeom prst="lef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7" name="Left-Right Arrow 126">
            <a:extLst>
              <a:ext uri="{FF2B5EF4-FFF2-40B4-BE49-F238E27FC236}">
                <a16:creationId xmlns:a16="http://schemas.microsoft.com/office/drawing/2014/main" id="{32BBD5FB-96D5-4714-A13F-F710764E548D}"/>
              </a:ext>
            </a:extLst>
          </p:cNvPr>
          <p:cNvSpPr/>
          <p:nvPr/>
        </p:nvSpPr>
        <p:spPr>
          <a:xfrm>
            <a:off x="6408738" y="4106864"/>
            <a:ext cx="215900" cy="96837"/>
          </a:xfrm>
          <a:prstGeom prst="leftRight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3" name="Up Arrow 52">
            <a:extLst>
              <a:ext uri="{FF2B5EF4-FFF2-40B4-BE49-F238E27FC236}">
                <a16:creationId xmlns:a16="http://schemas.microsoft.com/office/drawing/2014/main" id="{CA2A3C88-6C7D-468D-B237-AF0F4823E2C0}"/>
              </a:ext>
            </a:extLst>
          </p:cNvPr>
          <p:cNvSpPr/>
          <p:nvPr/>
        </p:nvSpPr>
        <p:spPr>
          <a:xfrm>
            <a:off x="6702425" y="2349501"/>
            <a:ext cx="128588" cy="180975"/>
          </a:xfrm>
          <a:prstGeom prst="up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dirty="0"/>
          </a:p>
        </p:txBody>
      </p:sp>
      <p:sp>
        <p:nvSpPr>
          <p:cNvPr id="7" name="Rectangle 6">
            <a:extLst>
              <a:ext uri="{FF2B5EF4-FFF2-40B4-BE49-F238E27FC236}">
                <a16:creationId xmlns:a16="http://schemas.microsoft.com/office/drawing/2014/main" id="{4271011A-4218-441F-BBF8-154BDB03BD53}"/>
              </a:ext>
            </a:extLst>
          </p:cNvPr>
          <p:cNvSpPr/>
          <p:nvPr/>
        </p:nvSpPr>
        <p:spPr>
          <a:xfrm>
            <a:off x="2159001" y="3708401"/>
            <a:ext cx="187325" cy="295275"/>
          </a:xfrm>
          <a:prstGeom prst="rect">
            <a:avLst/>
          </a:prstGeom>
          <a:pattFill prst="wdDnDiag">
            <a:fgClr>
              <a:schemeClr val="accent6"/>
            </a:fgClr>
            <a:bgClr>
              <a:schemeClr val="bg1"/>
            </a:bgClr>
          </a:patt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432" name="TextBox 6">
            <a:extLst>
              <a:ext uri="{FF2B5EF4-FFF2-40B4-BE49-F238E27FC236}">
                <a16:creationId xmlns:a16="http://schemas.microsoft.com/office/drawing/2014/main" id="{508DE783-3259-473C-AA3B-011158721F01}"/>
              </a:ext>
            </a:extLst>
          </p:cNvPr>
          <p:cNvSpPr txBox="1">
            <a:spLocks noChangeArrowheads="1"/>
          </p:cNvSpPr>
          <p:nvPr/>
        </p:nvSpPr>
        <p:spPr bwMode="auto">
          <a:xfrm>
            <a:off x="2444751" y="3640138"/>
            <a:ext cx="13382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en-GB" altLang="en-US" sz="1100">
                <a:solidFill>
                  <a:schemeClr val="tx1"/>
                </a:solidFill>
                <a:latin typeface="Calibri" panose="020F0502020204030204" pitchFamily="34" charset="0"/>
              </a:rPr>
              <a:t>Six-monthly herd testing area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D9CBDA-FC51-4121-967A-2852095A16CE}"/>
              </a:ext>
            </a:extLst>
          </p:cNvPr>
          <p:cNvPicPr/>
          <p:nvPr/>
        </p:nvPicPr>
        <p:blipFill rotWithShape="1">
          <a:blip r:embed="rId2"/>
          <a:srcRect l="15293" t="18589" r="14981" b="8872"/>
          <a:stretch/>
        </p:blipFill>
        <p:spPr bwMode="auto">
          <a:xfrm>
            <a:off x="-102637" y="-74644"/>
            <a:ext cx="12157788" cy="7539133"/>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03A3665F-BA1E-468E-9037-D7A8F3D0DB4D}"/>
              </a:ext>
            </a:extLst>
          </p:cNvPr>
          <p:cNvSpPr/>
          <p:nvPr/>
        </p:nvSpPr>
        <p:spPr>
          <a:xfrm>
            <a:off x="261257" y="1436914"/>
            <a:ext cx="11793894" cy="6718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E95A6817-B6C6-4CDE-A34D-AC1A38F5EBFE}"/>
              </a:ext>
            </a:extLst>
          </p:cNvPr>
          <p:cNvSpPr/>
          <p:nvPr/>
        </p:nvSpPr>
        <p:spPr>
          <a:xfrm>
            <a:off x="398106" y="4621763"/>
            <a:ext cx="11793894" cy="6718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517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0BFCAFA-3F27-4F4A-88DA-423A9AE53B57}"/>
              </a:ext>
            </a:extLst>
          </p:cNvPr>
          <p:cNvSpPr>
            <a:spLocks noGrp="1"/>
          </p:cNvSpPr>
          <p:nvPr>
            <p:ph type="title"/>
          </p:nvPr>
        </p:nvSpPr>
        <p:spPr>
          <a:xfrm>
            <a:off x="1955801" y="1190625"/>
            <a:ext cx="8397875" cy="482600"/>
          </a:xfrm>
        </p:spPr>
        <p:txBody>
          <a:bodyPr>
            <a:normAutofit fontScale="90000"/>
          </a:bodyPr>
          <a:lstStyle/>
          <a:p>
            <a:r>
              <a:rPr lang="en-GB" altLang="en-US"/>
              <a:t>Cattle breakdowns with wildlife source (2018)</a:t>
            </a:r>
          </a:p>
        </p:txBody>
      </p:sp>
      <p:sp>
        <p:nvSpPr>
          <p:cNvPr id="19459" name="Slide Number Placeholder 4">
            <a:extLst>
              <a:ext uri="{FF2B5EF4-FFF2-40B4-BE49-F238E27FC236}">
                <a16:creationId xmlns:a16="http://schemas.microsoft.com/office/drawing/2014/main" id="{32257764-9DF1-4D8F-A239-62B2529C8AD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E971C953-A90C-485B-9973-34982A224402}" type="slidenum">
              <a:rPr lang="en-GB" altLang="en-US" sz="1000">
                <a:solidFill>
                  <a:schemeClr val="tx2"/>
                </a:solidFill>
              </a:rPr>
              <a:pPr>
                <a:lnSpc>
                  <a:spcPct val="100000"/>
                </a:lnSpc>
                <a:spcBef>
                  <a:spcPct val="0"/>
                </a:spcBef>
                <a:buFontTx/>
                <a:buNone/>
              </a:pPr>
              <a:t>13</a:t>
            </a:fld>
            <a:endParaRPr lang="en-GB" altLang="en-US" sz="1000">
              <a:solidFill>
                <a:schemeClr val="tx2"/>
              </a:solidFill>
            </a:endParaRPr>
          </a:p>
        </p:txBody>
      </p:sp>
      <p:pic>
        <p:nvPicPr>
          <p:cNvPr id="19460" name="Content Placeholder 3">
            <a:extLst>
              <a:ext uri="{FF2B5EF4-FFF2-40B4-BE49-F238E27FC236}">
                <a16:creationId xmlns:a16="http://schemas.microsoft.com/office/drawing/2014/main" id="{5A386253-8818-45DE-AA74-2CD92AA7AF2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03664" y="1797051"/>
            <a:ext cx="4384675" cy="438467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66F1D7-D3DF-44F9-9FDB-5EB35BD1EA52}"/>
              </a:ext>
            </a:extLst>
          </p:cNvPr>
          <p:cNvSpPr>
            <a:spLocks noGrp="1"/>
          </p:cNvSpPr>
          <p:nvPr>
            <p:ph type="title"/>
          </p:nvPr>
        </p:nvSpPr>
        <p:spPr>
          <a:xfrm>
            <a:off x="6019800" y="365125"/>
            <a:ext cx="5335587" cy="1325563"/>
          </a:xfrm>
        </p:spPr>
        <p:txBody>
          <a:bodyPr>
            <a:normAutofit/>
          </a:bodyPr>
          <a:lstStyle/>
          <a:p>
            <a:r>
              <a:rPr lang="en-GB" sz="2000" dirty="0"/>
              <a:t>RED= Cattle </a:t>
            </a:r>
            <a:r>
              <a:rPr lang="en-GB" sz="2000" dirty="0" err="1"/>
              <a:t>bTB</a:t>
            </a:r>
            <a:r>
              <a:rPr lang="en-GB" sz="2000" dirty="0"/>
              <a:t> breakdowns</a:t>
            </a:r>
            <a:br>
              <a:rPr lang="en-GB" sz="2000" dirty="0"/>
            </a:br>
            <a:r>
              <a:rPr lang="en-GB" sz="2000" dirty="0"/>
              <a:t>YELLOW= Negative badgers</a:t>
            </a:r>
            <a:br>
              <a:rPr lang="en-GB" sz="2000" dirty="0"/>
            </a:br>
            <a:r>
              <a:rPr lang="en-GB" sz="2000" dirty="0"/>
              <a:t>PURPLE= Positive badgers</a:t>
            </a:r>
          </a:p>
        </p:txBody>
      </p:sp>
      <p:sp>
        <p:nvSpPr>
          <p:cNvPr id="6" name="Text Placeholder 5">
            <a:extLst>
              <a:ext uri="{FF2B5EF4-FFF2-40B4-BE49-F238E27FC236}">
                <a16:creationId xmlns:a16="http://schemas.microsoft.com/office/drawing/2014/main" id="{32CFFFE9-389F-47F5-8CBF-24D860D96E37}"/>
              </a:ext>
            </a:extLst>
          </p:cNvPr>
          <p:cNvSpPr>
            <a:spLocks noGrp="1"/>
          </p:cNvSpPr>
          <p:nvPr>
            <p:ph type="body" idx="1"/>
          </p:nvPr>
        </p:nvSpPr>
        <p:spPr>
          <a:xfrm>
            <a:off x="6108699" y="5668963"/>
            <a:ext cx="5157787" cy="823912"/>
          </a:xfrm>
        </p:spPr>
        <p:txBody>
          <a:bodyPr/>
          <a:lstStyle/>
          <a:p>
            <a:r>
              <a:rPr lang="en-GB" dirty="0"/>
              <a:t>Malcom Bennett Notts Uni</a:t>
            </a:r>
          </a:p>
        </p:txBody>
      </p:sp>
      <p:pic>
        <p:nvPicPr>
          <p:cNvPr id="4" name="Content Placeholder 3">
            <a:extLst>
              <a:ext uri="{FF2B5EF4-FFF2-40B4-BE49-F238E27FC236}">
                <a16:creationId xmlns:a16="http://schemas.microsoft.com/office/drawing/2014/main" id="{71DD4F9D-B2B1-4DEC-A936-DC874FCE453E}"/>
              </a:ext>
            </a:extLst>
          </p:cNvPr>
          <p:cNvPicPr>
            <a:picLocks noGrp="1" noChangeAspect="1"/>
          </p:cNvPicPr>
          <p:nvPr>
            <p:ph sz="half" idx="2"/>
          </p:nvPr>
        </p:nvPicPr>
        <p:blipFill>
          <a:blip r:embed="rId3"/>
          <a:stretch>
            <a:fillRect/>
          </a:stretch>
        </p:blipFill>
        <p:spPr>
          <a:xfrm>
            <a:off x="373224" y="60992"/>
            <a:ext cx="4749281" cy="6684449"/>
          </a:xfrm>
          <a:prstGeom prst="rect">
            <a:avLst/>
          </a:prstGeom>
        </p:spPr>
      </p:pic>
      <p:sp>
        <p:nvSpPr>
          <p:cNvPr id="7" name="Text Placeholder 6">
            <a:extLst>
              <a:ext uri="{FF2B5EF4-FFF2-40B4-BE49-F238E27FC236}">
                <a16:creationId xmlns:a16="http://schemas.microsoft.com/office/drawing/2014/main" id="{510A3E5D-4B52-43BE-A110-E17BA0375490}"/>
              </a:ext>
            </a:extLst>
          </p:cNvPr>
          <p:cNvSpPr>
            <a:spLocks noGrp="1"/>
          </p:cNvSpPr>
          <p:nvPr>
            <p:ph type="body" sz="quarter" idx="3"/>
          </p:nvPr>
        </p:nvSpPr>
        <p:spPr/>
        <p:txBody>
          <a:bodyPr/>
          <a:lstStyle/>
          <a:p>
            <a:endParaRPr lang="en-GB"/>
          </a:p>
        </p:txBody>
      </p:sp>
      <p:sp>
        <p:nvSpPr>
          <p:cNvPr id="9" name="Content Placeholder 8">
            <a:extLst>
              <a:ext uri="{FF2B5EF4-FFF2-40B4-BE49-F238E27FC236}">
                <a16:creationId xmlns:a16="http://schemas.microsoft.com/office/drawing/2014/main" id="{2D07CF18-594F-4584-9E36-38BBB420BFA6}"/>
              </a:ext>
            </a:extLst>
          </p:cNvPr>
          <p:cNvSpPr>
            <a:spLocks noGrp="1"/>
          </p:cNvSpPr>
          <p:nvPr>
            <p:ph sz="quarter" idx="4"/>
          </p:nvPr>
        </p:nvSpPr>
        <p:spPr>
          <a:xfrm>
            <a:off x="6172200" y="1690688"/>
            <a:ext cx="5183188" cy="3684588"/>
          </a:xfrm>
        </p:spPr>
        <p:txBody>
          <a:bodyPr/>
          <a:lstStyle/>
          <a:p>
            <a:r>
              <a:rPr lang="en-GB" dirty="0"/>
              <a:t>4/100 badgers positive</a:t>
            </a:r>
          </a:p>
          <a:p>
            <a:r>
              <a:rPr lang="en-GB" dirty="0"/>
              <a:t>Large areas no badgers – high prevalence of </a:t>
            </a:r>
            <a:r>
              <a:rPr lang="en-GB" dirty="0" err="1"/>
              <a:t>bTB</a:t>
            </a:r>
            <a:r>
              <a:rPr lang="en-GB" dirty="0"/>
              <a:t>- OLD HRA</a:t>
            </a:r>
          </a:p>
          <a:p>
            <a:r>
              <a:rPr lang="en-GB" dirty="0"/>
              <a:t>Large number from the old edge area = BEVS area</a:t>
            </a:r>
          </a:p>
          <a:p>
            <a:r>
              <a:rPr lang="en-GB" dirty="0"/>
              <a:t>3 positive in Cumbria= 21% now in cull area</a:t>
            </a:r>
          </a:p>
        </p:txBody>
      </p:sp>
    </p:spTree>
    <p:extLst>
      <p:ext uri="{BB962C8B-B14F-4D97-AF65-F5344CB8AC3E}">
        <p14:creationId xmlns:p14="http://schemas.microsoft.com/office/powerpoint/2010/main" val="373699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0E43-70D0-42C5-BD32-249DD85BD1A8}"/>
              </a:ext>
            </a:extLst>
          </p:cNvPr>
          <p:cNvSpPr>
            <a:spLocks noGrp="1"/>
          </p:cNvSpPr>
          <p:nvPr>
            <p:ph type="title"/>
          </p:nvPr>
        </p:nvSpPr>
        <p:spPr/>
        <p:txBody>
          <a:bodyPr/>
          <a:lstStyle/>
          <a:p>
            <a:r>
              <a:rPr lang="en-GB" dirty="0"/>
              <a:t>Badger Vaccination</a:t>
            </a:r>
          </a:p>
        </p:txBody>
      </p:sp>
      <p:sp>
        <p:nvSpPr>
          <p:cNvPr id="3" name="Content Placeholder 2">
            <a:extLst>
              <a:ext uri="{FF2B5EF4-FFF2-40B4-BE49-F238E27FC236}">
                <a16:creationId xmlns:a16="http://schemas.microsoft.com/office/drawing/2014/main" id="{1733CD3E-8AF4-4AEC-A9BD-C538C07AA552}"/>
              </a:ext>
            </a:extLst>
          </p:cNvPr>
          <p:cNvSpPr>
            <a:spLocks noGrp="1"/>
          </p:cNvSpPr>
          <p:nvPr>
            <p:ph idx="1"/>
          </p:nvPr>
        </p:nvSpPr>
        <p:spPr>
          <a:xfrm>
            <a:off x="4382678" y="1613265"/>
            <a:ext cx="6794403" cy="4351338"/>
          </a:xfrm>
        </p:spPr>
        <p:txBody>
          <a:bodyPr>
            <a:normAutofit fontScale="40000" lnSpcReduction="20000"/>
          </a:bodyPr>
          <a:lstStyle/>
          <a:p>
            <a:pPr marL="0" indent="0">
              <a:buNone/>
            </a:pPr>
            <a:endParaRPr lang="en-GB" altLang="en-US" sz="4000" b="1" dirty="0"/>
          </a:p>
          <a:p>
            <a:r>
              <a:rPr lang="en-GB" altLang="en-US" sz="4000" dirty="0"/>
              <a:t>Natural England has informed the Cull company there are no areas of “effective” badger vaccination in the cull area</a:t>
            </a:r>
          </a:p>
          <a:p>
            <a:r>
              <a:rPr lang="en-GB" altLang="en-US" sz="4000" b="1" dirty="0"/>
              <a:t>The “flagship” vaccination area in Derbyshire is over 10km from the cull boundary</a:t>
            </a:r>
          </a:p>
          <a:p>
            <a:r>
              <a:rPr lang="en-GB" altLang="en-US" sz="4000" b="1" dirty="0"/>
              <a:t>The “flagship” BEVS has only vaccinated 155 badgers out of an estimated population of 5500 between 2 and 3% </a:t>
            </a:r>
          </a:p>
          <a:p>
            <a:pPr marL="0" indent="0">
              <a:buNone/>
            </a:pPr>
            <a:endParaRPr lang="en-GB" altLang="en-US" dirty="0"/>
          </a:p>
          <a:p>
            <a:pPr marL="0" indent="0">
              <a:buNone/>
            </a:pPr>
            <a:r>
              <a:rPr lang="en-GB" altLang="en-US" sz="4000" b="1" dirty="0"/>
              <a:t>Is the vaccine effective in badgers? - YES</a:t>
            </a:r>
          </a:p>
          <a:p>
            <a:endParaRPr lang="en-GB" altLang="en-US" sz="1000" dirty="0"/>
          </a:p>
          <a:p>
            <a:r>
              <a:rPr lang="en-GB" altLang="en-US" dirty="0"/>
              <a:t>Reduces severity, progression and excretion</a:t>
            </a:r>
          </a:p>
          <a:p>
            <a:r>
              <a:rPr lang="en-GB" altLang="en-US" dirty="0"/>
              <a:t>Vaccinated badgers 76% less likely to become infected</a:t>
            </a:r>
          </a:p>
          <a:p>
            <a:r>
              <a:rPr lang="en-GB" altLang="en-US" dirty="0"/>
              <a:t>Vaccinating adults reduces infection in badger cubs</a:t>
            </a:r>
          </a:p>
          <a:p>
            <a:r>
              <a:rPr lang="en-GB" altLang="en-US" dirty="0"/>
              <a:t>BUT….will not cure animals already infected</a:t>
            </a:r>
          </a:p>
          <a:p>
            <a:pPr marL="0" indent="0">
              <a:buNone/>
            </a:pPr>
            <a:endParaRPr lang="en-GB" altLang="en-US" dirty="0"/>
          </a:p>
          <a:p>
            <a:pPr marL="0" indent="0">
              <a:buNone/>
            </a:pPr>
            <a:r>
              <a:rPr lang="en-GB" altLang="en-US" sz="4000" b="1" dirty="0"/>
              <a:t>No evidence it reduce TB in cattle- costs £150 million per year to the treasury </a:t>
            </a:r>
            <a:endParaRPr lang="en-GB" dirty="0"/>
          </a:p>
        </p:txBody>
      </p:sp>
      <p:pic>
        <p:nvPicPr>
          <p:cNvPr id="4" name="Picture 6">
            <a:extLst>
              <a:ext uri="{FF2B5EF4-FFF2-40B4-BE49-F238E27FC236}">
                <a16:creationId xmlns:a16="http://schemas.microsoft.com/office/drawing/2014/main" id="{E1B7BEB3-02CB-434B-9FB5-720AFC39F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13265"/>
            <a:ext cx="2829288" cy="3770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047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39A2-021A-4096-A32B-1C27201095C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4D80AFB-8E71-4531-B0C0-1EB59AAECC2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330F9E5-BE4D-475E-BA55-13145A65A59B}"/>
              </a:ext>
            </a:extLst>
          </p:cNvPr>
          <p:cNvPicPr>
            <a:picLocks noChangeAspect="1"/>
          </p:cNvPicPr>
          <p:nvPr/>
        </p:nvPicPr>
        <p:blipFill rotWithShape="1">
          <a:blip r:embed="rId2"/>
          <a:srcRect l="15079" t="19723" r="2108" b="11527"/>
          <a:stretch/>
        </p:blipFill>
        <p:spPr>
          <a:xfrm>
            <a:off x="371474" y="820737"/>
            <a:ext cx="11170742" cy="5216525"/>
          </a:xfrm>
          <a:prstGeom prst="rect">
            <a:avLst/>
          </a:prstGeom>
        </p:spPr>
      </p:pic>
      <p:sp>
        <p:nvSpPr>
          <p:cNvPr id="5" name="Oval 4">
            <a:extLst>
              <a:ext uri="{FF2B5EF4-FFF2-40B4-BE49-F238E27FC236}">
                <a16:creationId xmlns:a16="http://schemas.microsoft.com/office/drawing/2014/main" id="{A766AEC0-3D13-49F2-B7D2-E7C45910556A}"/>
              </a:ext>
            </a:extLst>
          </p:cNvPr>
          <p:cNvSpPr/>
          <p:nvPr/>
        </p:nvSpPr>
        <p:spPr>
          <a:xfrm>
            <a:off x="7602071" y="1362635"/>
            <a:ext cx="45719" cy="3280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295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4B9B-B740-440B-A7AC-BD308C038AD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8C8F203-27F5-4FD5-8372-4B874372A234}"/>
              </a:ext>
            </a:extLst>
          </p:cNvPr>
          <p:cNvPicPr>
            <a:picLocks noGrp="1" noChangeAspect="1"/>
          </p:cNvPicPr>
          <p:nvPr>
            <p:ph idx="1"/>
          </p:nvPr>
        </p:nvPicPr>
        <p:blipFill rotWithShape="1">
          <a:blip r:embed="rId2"/>
          <a:srcRect l="15154" t="13207" r="1487" b="15871"/>
          <a:stretch/>
        </p:blipFill>
        <p:spPr>
          <a:xfrm>
            <a:off x="686330" y="840029"/>
            <a:ext cx="10819339" cy="5177942"/>
          </a:xfrm>
          <a:prstGeom prst="rect">
            <a:avLst/>
          </a:prstGeom>
        </p:spPr>
      </p:pic>
    </p:spTree>
    <p:extLst>
      <p:ext uri="{BB962C8B-B14F-4D97-AF65-F5344CB8AC3E}">
        <p14:creationId xmlns:p14="http://schemas.microsoft.com/office/powerpoint/2010/main" val="247895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00B0-2A8F-4EC2-8E11-EADA2EE54DC1}"/>
              </a:ext>
            </a:extLst>
          </p:cNvPr>
          <p:cNvSpPr>
            <a:spLocks noGrp="1"/>
          </p:cNvSpPr>
          <p:nvPr>
            <p:ph type="title"/>
          </p:nvPr>
        </p:nvSpPr>
        <p:spPr/>
        <p:txBody>
          <a:bodyPr/>
          <a:lstStyle/>
          <a:p>
            <a:r>
              <a:rPr lang="en-GB" dirty="0"/>
              <a:t>TB breakdowns 2019- not published yet</a:t>
            </a:r>
          </a:p>
        </p:txBody>
      </p:sp>
      <p:sp>
        <p:nvSpPr>
          <p:cNvPr id="3" name="Content Placeholder 2">
            <a:extLst>
              <a:ext uri="{FF2B5EF4-FFF2-40B4-BE49-F238E27FC236}">
                <a16:creationId xmlns:a16="http://schemas.microsoft.com/office/drawing/2014/main" id="{1F086EBB-EBA3-44DB-B34F-148E8FFFF4B0}"/>
              </a:ext>
            </a:extLst>
          </p:cNvPr>
          <p:cNvSpPr>
            <a:spLocks noGrp="1"/>
          </p:cNvSpPr>
          <p:nvPr>
            <p:ph idx="1"/>
          </p:nvPr>
        </p:nvSpPr>
        <p:spPr/>
        <p:txBody>
          <a:bodyPr/>
          <a:lstStyle/>
          <a:p>
            <a:r>
              <a:rPr lang="en-GB" b="1" dirty="0">
                <a:solidFill>
                  <a:srgbClr val="FF0000"/>
                </a:solidFill>
              </a:rPr>
              <a:t>1291 reactor cattle slaughtered</a:t>
            </a:r>
          </a:p>
          <a:p>
            <a:r>
              <a:rPr lang="en-GB" dirty="0"/>
              <a:t>612 were gamma (blood test reactors)</a:t>
            </a:r>
          </a:p>
          <a:p>
            <a:r>
              <a:rPr lang="en-GB" b="1" dirty="0">
                <a:solidFill>
                  <a:srgbClr val="FF0000"/>
                </a:solidFill>
              </a:rPr>
              <a:t>114 farms under restrictions </a:t>
            </a:r>
            <a:r>
              <a:rPr lang="en-GB" dirty="0"/>
              <a:t>as new breakdowns in 2019 (142 in 2018- due to 6 monthly testing) </a:t>
            </a:r>
          </a:p>
          <a:p>
            <a:r>
              <a:rPr lang="en-GB" dirty="0"/>
              <a:t>12 in true EA 102 in old HRA part</a:t>
            </a:r>
          </a:p>
          <a:p>
            <a:r>
              <a:rPr lang="en-GB" b="1" dirty="0">
                <a:solidFill>
                  <a:srgbClr val="FF0000"/>
                </a:solidFill>
              </a:rPr>
              <a:t>90% of breakdowns are in the old HRA of Derbyshire</a:t>
            </a:r>
          </a:p>
          <a:p>
            <a:r>
              <a:rPr lang="en-GB" dirty="0"/>
              <a:t>1733 herds in Derbyshire </a:t>
            </a:r>
            <a:r>
              <a:rPr lang="en-GB" sz="1600" dirty="0">
                <a:hlinkClick r:id="rId2"/>
              </a:rPr>
              <a:t>https://btb-statistics.shinyapps.io/dashboard_v1/</a:t>
            </a:r>
            <a:endParaRPr lang="en-GB" sz="1600" dirty="0"/>
          </a:p>
          <a:p>
            <a:pPr marL="0" indent="0">
              <a:buNone/>
            </a:pP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39870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856158-7CD2-41C3-BDEA-9B8271DE1EDD}"/>
              </a:ext>
            </a:extLst>
          </p:cNvPr>
          <p:cNvPicPr/>
          <p:nvPr/>
        </p:nvPicPr>
        <p:blipFill rotWithShape="1">
          <a:blip r:embed="rId3"/>
          <a:srcRect l="24196" t="17963" r="26745" b="16328"/>
          <a:stretch/>
        </p:blipFill>
        <p:spPr bwMode="auto">
          <a:xfrm>
            <a:off x="228601" y="-71747"/>
            <a:ext cx="7920318" cy="5377389"/>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6F061DCE-1882-4BA4-84D3-458119A62F65}"/>
              </a:ext>
            </a:extLst>
          </p:cNvPr>
          <p:cNvSpPr/>
          <p:nvPr/>
        </p:nvSpPr>
        <p:spPr>
          <a:xfrm>
            <a:off x="4528640" y="3622106"/>
            <a:ext cx="1029478" cy="86774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051C4538-0B6D-4A4C-BBA8-3DD3DE5A9A0E}"/>
              </a:ext>
            </a:extLst>
          </p:cNvPr>
          <p:cNvSpPr/>
          <p:nvPr/>
        </p:nvSpPr>
        <p:spPr>
          <a:xfrm>
            <a:off x="5973054" y="1779951"/>
            <a:ext cx="827315" cy="6220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48373249-F16B-4770-8113-0E74FDBA0974}"/>
              </a:ext>
            </a:extLst>
          </p:cNvPr>
          <p:cNvSpPr txBox="1"/>
          <p:nvPr/>
        </p:nvSpPr>
        <p:spPr>
          <a:xfrm>
            <a:off x="8005482" y="1156447"/>
            <a:ext cx="2008094" cy="369332"/>
          </a:xfrm>
          <a:prstGeom prst="rect">
            <a:avLst/>
          </a:prstGeom>
          <a:noFill/>
        </p:spPr>
        <p:txBody>
          <a:bodyPr wrap="square" rtlCol="0">
            <a:spAutoFit/>
          </a:bodyPr>
          <a:lstStyle/>
          <a:p>
            <a:r>
              <a:rPr lang="en-GB" dirty="0"/>
              <a:t>BADGER</a:t>
            </a:r>
          </a:p>
        </p:txBody>
      </p:sp>
      <p:cxnSp>
        <p:nvCxnSpPr>
          <p:cNvPr id="7" name="Straight Arrow Connector 6">
            <a:extLst>
              <a:ext uri="{FF2B5EF4-FFF2-40B4-BE49-F238E27FC236}">
                <a16:creationId xmlns:a16="http://schemas.microsoft.com/office/drawing/2014/main" id="{77D126E0-C9A7-456D-82DD-1C610559DE75}"/>
              </a:ext>
            </a:extLst>
          </p:cNvPr>
          <p:cNvCxnSpPr/>
          <p:nvPr/>
        </p:nvCxnSpPr>
        <p:spPr>
          <a:xfrm flipV="1">
            <a:off x="6800369" y="1525779"/>
            <a:ext cx="1070643" cy="4195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4380A74-290B-4FE1-AFFB-3C3488A643EB}"/>
              </a:ext>
            </a:extLst>
          </p:cNvPr>
          <p:cNvSpPr txBox="1"/>
          <p:nvPr/>
        </p:nvSpPr>
        <p:spPr>
          <a:xfrm>
            <a:off x="6800369" y="4055979"/>
            <a:ext cx="1554737" cy="369332"/>
          </a:xfrm>
          <a:prstGeom prst="rect">
            <a:avLst/>
          </a:prstGeom>
          <a:noFill/>
        </p:spPr>
        <p:txBody>
          <a:bodyPr wrap="square" rtlCol="0">
            <a:spAutoFit/>
          </a:bodyPr>
          <a:lstStyle/>
          <a:p>
            <a:r>
              <a:rPr lang="en-GB" dirty="0"/>
              <a:t>77.35%</a:t>
            </a:r>
          </a:p>
        </p:txBody>
      </p:sp>
      <p:cxnSp>
        <p:nvCxnSpPr>
          <p:cNvPr id="9" name="Straight Arrow Connector 8">
            <a:extLst>
              <a:ext uri="{FF2B5EF4-FFF2-40B4-BE49-F238E27FC236}">
                <a16:creationId xmlns:a16="http://schemas.microsoft.com/office/drawing/2014/main" id="{1D49F15F-14A8-44EF-9A26-CC2A486ED282}"/>
              </a:ext>
            </a:extLst>
          </p:cNvPr>
          <p:cNvCxnSpPr>
            <a:cxnSpLocks/>
          </p:cNvCxnSpPr>
          <p:nvPr/>
        </p:nvCxnSpPr>
        <p:spPr>
          <a:xfrm>
            <a:off x="5523539" y="4181973"/>
            <a:ext cx="1276830" cy="586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BE1764B-F541-4605-8F93-14D1B9BCF788}"/>
              </a:ext>
            </a:extLst>
          </p:cNvPr>
          <p:cNvSpPr/>
          <p:nvPr/>
        </p:nvSpPr>
        <p:spPr>
          <a:xfrm>
            <a:off x="986118" y="5437631"/>
            <a:ext cx="10641106" cy="646331"/>
          </a:xfrm>
          <a:prstGeom prst="rect">
            <a:avLst/>
          </a:prstGeom>
        </p:spPr>
        <p:txBody>
          <a:bodyPr wrap="square">
            <a:spAutoFit/>
          </a:bodyPr>
          <a:lstStyle/>
          <a:p>
            <a:r>
              <a:rPr lang="en-GB" dirty="0">
                <a:hlinkClick r:id="rId4"/>
              </a:rPr>
              <a:t>https://assets.publishing.service.gov.uk/government/uploads/system/uploads/attachment_data/file/830849/apha-epid-report-edge-area-derbyshire1.pd</a:t>
            </a:r>
            <a:endParaRPr lang="en-GB" dirty="0"/>
          </a:p>
        </p:txBody>
      </p:sp>
    </p:spTree>
    <p:extLst>
      <p:ext uri="{BB962C8B-B14F-4D97-AF65-F5344CB8AC3E}">
        <p14:creationId xmlns:p14="http://schemas.microsoft.com/office/powerpoint/2010/main" val="315247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7597167-B940-4D2C-AE82-23C795E92B01}"/>
              </a:ext>
            </a:extLst>
          </p:cNvPr>
          <p:cNvSpPr>
            <a:spLocks noGrp="1"/>
          </p:cNvSpPr>
          <p:nvPr>
            <p:ph type="title"/>
          </p:nvPr>
        </p:nvSpPr>
        <p:spPr/>
        <p:txBody>
          <a:bodyPr/>
          <a:lstStyle/>
          <a:p>
            <a:r>
              <a:rPr lang="en-GB" altLang="en-US"/>
              <a:t>Split Edge/HRA county until 2018</a:t>
            </a:r>
          </a:p>
        </p:txBody>
      </p:sp>
      <p:pic>
        <p:nvPicPr>
          <p:cNvPr id="14339" name="Content Placeholder 5">
            <a:extLst>
              <a:ext uri="{FF2B5EF4-FFF2-40B4-BE49-F238E27FC236}">
                <a16:creationId xmlns:a16="http://schemas.microsoft.com/office/drawing/2014/main" id="{49211BB1-71CE-4DF6-9B0E-0E4DFFFD60B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33208" y="1712119"/>
            <a:ext cx="3263900" cy="4622800"/>
          </a:xfrm>
        </p:spPr>
      </p:pic>
      <p:sp>
        <p:nvSpPr>
          <p:cNvPr id="14340" name="Slide Number Placeholder 4">
            <a:extLst>
              <a:ext uri="{FF2B5EF4-FFF2-40B4-BE49-F238E27FC236}">
                <a16:creationId xmlns:a16="http://schemas.microsoft.com/office/drawing/2014/main" id="{1D181635-EB04-409C-8EF9-327F40B7925E}"/>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A8CFFD1-1A50-424F-A59B-A2965F5A8D7A}" type="slidenum">
              <a:rPr lang="en-GB" altLang="en-US">
                <a:solidFill>
                  <a:schemeClr val="tx2"/>
                </a:solidFill>
                <a:latin typeface="Arial" panose="020B0604020202020204" pitchFamily="34" charset="0"/>
              </a:rPr>
              <a:pPr/>
              <a:t>6</a:t>
            </a:fld>
            <a:endParaRPr lang="en-GB" altLang="en-US">
              <a:solidFill>
                <a:schemeClr val="tx2"/>
              </a:solidFill>
              <a:latin typeface="Arial" panose="020B0604020202020204" pitchFamily="34" charset="0"/>
            </a:endParaRPr>
          </a:p>
        </p:txBody>
      </p:sp>
      <p:sp>
        <p:nvSpPr>
          <p:cNvPr id="14341" name="TextBox 7">
            <a:extLst>
              <a:ext uri="{FF2B5EF4-FFF2-40B4-BE49-F238E27FC236}">
                <a16:creationId xmlns:a16="http://schemas.microsoft.com/office/drawing/2014/main" id="{57D36E12-0812-434B-8883-8C7989D0F2CF}"/>
              </a:ext>
            </a:extLst>
          </p:cNvPr>
          <p:cNvSpPr txBox="1">
            <a:spLocks noChangeArrowheads="1"/>
          </p:cNvSpPr>
          <p:nvPr/>
        </p:nvSpPr>
        <p:spPr bwMode="auto">
          <a:xfrm>
            <a:off x="486709" y="2265362"/>
            <a:ext cx="31543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dirty="0"/>
              <a:t>         original Edge</a:t>
            </a:r>
          </a:p>
          <a:p>
            <a:endParaRPr lang="en-GB" altLang="en-US" dirty="0"/>
          </a:p>
          <a:p>
            <a:r>
              <a:rPr lang="en-GB" altLang="en-US" dirty="0"/>
              <a:t>         former HRA</a:t>
            </a:r>
          </a:p>
        </p:txBody>
      </p:sp>
      <p:pic>
        <p:nvPicPr>
          <p:cNvPr id="14342" name="Picture 10">
            <a:extLst>
              <a:ext uri="{FF2B5EF4-FFF2-40B4-BE49-F238E27FC236}">
                <a16:creationId xmlns:a16="http://schemas.microsoft.com/office/drawing/2014/main" id="{B999CEDC-D94A-49A6-9C35-2CDFF3F748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769906"/>
            <a:ext cx="311150" cy="331788"/>
          </a:xfrm>
          <a:prstGeom prst="rect">
            <a:avLst/>
          </a:prstGeom>
          <a:solidFill>
            <a:schemeClr val="bg1"/>
          </a:solidFill>
          <a:ln w="9525">
            <a:solidFill>
              <a:schemeClr val="tx1"/>
            </a:solidFill>
            <a:miter lim="800000"/>
            <a:headEnd/>
            <a:tailEnd/>
          </a:ln>
        </p:spPr>
      </p:pic>
      <p:pic>
        <p:nvPicPr>
          <p:cNvPr id="14343" name="Picture 11">
            <a:extLst>
              <a:ext uri="{FF2B5EF4-FFF2-40B4-BE49-F238E27FC236}">
                <a16:creationId xmlns:a16="http://schemas.microsoft.com/office/drawing/2014/main" id="{3E58DF70-3791-4217-B8B0-756A5F0358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2925" y="2265362"/>
            <a:ext cx="295275" cy="33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9E8BE78-C290-4045-87B4-17C9D2A9E8F9}"/>
              </a:ext>
            </a:extLst>
          </p:cNvPr>
          <p:cNvSpPr txBox="1"/>
          <p:nvPr/>
        </p:nvSpPr>
        <p:spPr>
          <a:xfrm>
            <a:off x="6517901" y="1873624"/>
            <a:ext cx="5683623" cy="1477328"/>
          </a:xfrm>
          <a:prstGeom prst="rect">
            <a:avLst/>
          </a:prstGeom>
          <a:noFill/>
        </p:spPr>
        <p:txBody>
          <a:bodyPr wrap="square" rtlCol="0">
            <a:spAutoFit/>
          </a:bodyPr>
          <a:lstStyle/>
          <a:p>
            <a:pPr marL="285750" indent="-285750">
              <a:buFont typeface="Arial" panose="020B0604020202020204" pitchFamily="34" charset="0"/>
              <a:buChar char="•"/>
            </a:pPr>
            <a:r>
              <a:rPr lang="en-GB" dirty="0"/>
              <a:t>6 monthly TB testing</a:t>
            </a:r>
          </a:p>
          <a:p>
            <a:pPr marL="285750" indent="-285750">
              <a:buFont typeface="Arial" panose="020B0604020202020204" pitchFamily="34" charset="0"/>
              <a:buChar char="•"/>
            </a:pPr>
            <a:r>
              <a:rPr lang="en-GB" dirty="0"/>
              <a:t>Compulsory gamma testing  (expect to take 5-8%)</a:t>
            </a:r>
          </a:p>
          <a:p>
            <a:pPr marL="285750" indent="-285750">
              <a:buFont typeface="Arial" panose="020B0604020202020204" pitchFamily="34" charset="0"/>
              <a:buChar char="•"/>
            </a:pPr>
            <a:r>
              <a:rPr lang="en-GB" dirty="0"/>
              <a:t>Nearly half the reactors in 2019 were gamma reactors</a:t>
            </a:r>
          </a:p>
          <a:p>
            <a:pPr marL="285750" indent="-285750">
              <a:buFont typeface="Arial" panose="020B0604020202020204" pitchFamily="34" charset="0"/>
              <a:buChar char="•"/>
            </a:pPr>
            <a:r>
              <a:rPr lang="en-GB" dirty="0"/>
              <a:t>NOT yet happening in the HRA</a:t>
            </a:r>
          </a:p>
          <a:p>
            <a:pPr marL="285750" indent="-285750">
              <a:buFont typeface="Arial" panose="020B0604020202020204" pitchFamily="34" charset="0"/>
              <a:buChar char="•"/>
            </a:pPr>
            <a:r>
              <a:rPr lang="en-GB" dirty="0"/>
              <a:t>We are tackling the cattle disease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6ECAB649-7912-4C77-B924-4B3BC8B68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321467"/>
            <a:ext cx="8577262" cy="643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C66023A-2945-4F3E-9613-5987B2098541}"/>
              </a:ext>
            </a:extLst>
          </p:cNvPr>
          <p:cNvSpPr txBox="1"/>
          <p:nvPr/>
        </p:nvSpPr>
        <p:spPr>
          <a:xfrm>
            <a:off x="421341" y="1864659"/>
            <a:ext cx="2008094" cy="2585323"/>
          </a:xfrm>
          <a:prstGeom prst="rect">
            <a:avLst/>
          </a:prstGeom>
          <a:noFill/>
        </p:spPr>
        <p:txBody>
          <a:bodyPr wrap="square" rtlCol="0">
            <a:spAutoFit/>
          </a:bodyPr>
          <a:lstStyle/>
          <a:p>
            <a:r>
              <a:rPr lang="en-GB" dirty="0"/>
              <a:t>The red arrow shows where Derbyshire incidence compares to counties in the HRA. It sits at the same level as Gloucestershire </a:t>
            </a:r>
          </a:p>
        </p:txBody>
      </p:sp>
    </p:spTree>
    <p:extLst>
      <p:ext uri="{BB962C8B-B14F-4D97-AF65-F5344CB8AC3E}">
        <p14:creationId xmlns:p14="http://schemas.microsoft.com/office/powerpoint/2010/main" val="302950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72BCC5E-2979-4E4F-BFDF-515C693B9C81}"/>
              </a:ext>
            </a:extLst>
          </p:cNvPr>
          <p:cNvSpPr>
            <a:spLocks noGrp="1"/>
          </p:cNvSpPr>
          <p:nvPr>
            <p:ph type="title"/>
          </p:nvPr>
        </p:nvSpPr>
        <p:spPr>
          <a:xfrm>
            <a:off x="1955801" y="1217613"/>
            <a:ext cx="8264525" cy="647700"/>
          </a:xfrm>
        </p:spPr>
        <p:txBody>
          <a:bodyPr>
            <a:normAutofit fontScale="90000"/>
          </a:bodyPr>
          <a:lstStyle/>
          <a:p>
            <a:r>
              <a:rPr lang="en-GB" altLang="en-US"/>
              <a:t>Density of cattle in Derbyshire (2018)</a:t>
            </a:r>
          </a:p>
        </p:txBody>
      </p:sp>
      <p:pic>
        <p:nvPicPr>
          <p:cNvPr id="13315" name="Content Placeholder 1">
            <a:extLst>
              <a:ext uri="{FF2B5EF4-FFF2-40B4-BE49-F238E27FC236}">
                <a16:creationId xmlns:a16="http://schemas.microsoft.com/office/drawing/2014/main" id="{F02FE028-7BED-4034-8C05-332508D06D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06851" y="1963739"/>
            <a:ext cx="4048125" cy="4186237"/>
          </a:xfrm>
        </p:spPr>
      </p:pic>
      <p:sp>
        <p:nvSpPr>
          <p:cNvPr id="13316" name="Slide Number Placeholder 4">
            <a:extLst>
              <a:ext uri="{FF2B5EF4-FFF2-40B4-BE49-F238E27FC236}">
                <a16:creationId xmlns:a16="http://schemas.microsoft.com/office/drawing/2014/main" id="{9751F488-E774-4204-B5A5-34C34680AEA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7CE814F-B076-4D59-B859-6DDBD361D4A1}" type="slidenum">
              <a:rPr lang="en-GB" altLang="en-US" sz="1000">
                <a:solidFill>
                  <a:schemeClr val="tx2"/>
                </a:solidFill>
              </a:rPr>
              <a:pPr>
                <a:lnSpc>
                  <a:spcPct val="100000"/>
                </a:lnSpc>
                <a:spcBef>
                  <a:spcPct val="0"/>
                </a:spcBef>
                <a:buFontTx/>
                <a:buNone/>
              </a:pPr>
              <a:t>8</a:t>
            </a:fld>
            <a:endParaRPr lang="en-GB" altLang="en-US" sz="1000">
              <a:solidFill>
                <a:schemeClr val="tx2"/>
              </a:solidFill>
            </a:endParaRPr>
          </a:p>
        </p:txBody>
      </p:sp>
      <p:sp>
        <p:nvSpPr>
          <p:cNvPr id="13317" name="TextBox 2">
            <a:extLst>
              <a:ext uri="{FF2B5EF4-FFF2-40B4-BE49-F238E27FC236}">
                <a16:creationId xmlns:a16="http://schemas.microsoft.com/office/drawing/2014/main" id="{14F901D1-6BDB-4BE4-BF2E-603E9AB23D37}"/>
              </a:ext>
            </a:extLst>
          </p:cNvPr>
          <p:cNvSpPr txBox="1">
            <a:spLocks noChangeArrowheads="1"/>
          </p:cNvSpPr>
          <p:nvPr/>
        </p:nvSpPr>
        <p:spPr bwMode="auto">
          <a:xfrm>
            <a:off x="2349500" y="3308350"/>
            <a:ext cx="14160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altLang="en-US"/>
              <a:t>170,000 cattle in 1700 herds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294BAE5-E83B-4B70-B66D-DD209B651CC1}"/>
              </a:ext>
            </a:extLst>
          </p:cNvPr>
          <p:cNvSpPr>
            <a:spLocks noGrp="1"/>
          </p:cNvSpPr>
          <p:nvPr>
            <p:ph type="title"/>
          </p:nvPr>
        </p:nvSpPr>
        <p:spPr>
          <a:xfrm>
            <a:off x="1488141" y="257175"/>
            <a:ext cx="8606772" cy="406213"/>
          </a:xfrm>
        </p:spPr>
        <p:txBody>
          <a:bodyPr>
            <a:normAutofit fontScale="90000"/>
          </a:bodyPr>
          <a:lstStyle/>
          <a:p>
            <a:r>
              <a:rPr lang="en-GB" altLang="en-US" dirty="0"/>
              <a:t>Number of breakdowns (2009 – 2018)</a:t>
            </a:r>
          </a:p>
        </p:txBody>
      </p:sp>
      <p:sp>
        <p:nvSpPr>
          <p:cNvPr id="15363" name="Slide Number Placeholder 4">
            <a:extLst>
              <a:ext uri="{FF2B5EF4-FFF2-40B4-BE49-F238E27FC236}">
                <a16:creationId xmlns:a16="http://schemas.microsoft.com/office/drawing/2014/main" id="{AA0A0C89-33A0-4B29-AB66-408E0322B057}"/>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CB0283-299D-4426-8995-94E03D0C38F9}" type="slidenum">
              <a:rPr lang="en-GB" altLang="en-US">
                <a:solidFill>
                  <a:schemeClr val="tx2"/>
                </a:solidFill>
                <a:latin typeface="Arial" panose="020B0604020202020204" pitchFamily="34" charset="0"/>
              </a:rPr>
              <a:pPr/>
              <a:t>9</a:t>
            </a:fld>
            <a:endParaRPr lang="en-GB" altLang="en-US">
              <a:solidFill>
                <a:schemeClr val="tx2"/>
              </a:solidFill>
              <a:latin typeface="Arial" panose="020B0604020202020204" pitchFamily="34" charset="0"/>
            </a:endParaRPr>
          </a:p>
        </p:txBody>
      </p:sp>
      <p:pic>
        <p:nvPicPr>
          <p:cNvPr id="15364" name="Content Placeholder 7">
            <a:extLst>
              <a:ext uri="{FF2B5EF4-FFF2-40B4-BE49-F238E27FC236}">
                <a16:creationId xmlns:a16="http://schemas.microsoft.com/office/drawing/2014/main" id="{32F5B043-6FED-4588-907D-B5F9980DF3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58776" y="1356098"/>
            <a:ext cx="8124639" cy="4307541"/>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Words>
  <Application>Microsoft Office PowerPoint</Application>
  <PresentationFormat>Widescreen</PresentationFormat>
  <Paragraphs>67</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Derbyshire TB </vt:lpstr>
      <vt:lpstr>PowerPoint Presentation</vt:lpstr>
      <vt:lpstr>PowerPoint Presentation</vt:lpstr>
      <vt:lpstr>TB breakdowns 2019- not published yet</vt:lpstr>
      <vt:lpstr>PowerPoint Presentation</vt:lpstr>
      <vt:lpstr>Split Edge/HRA county until 2018</vt:lpstr>
      <vt:lpstr>PowerPoint Presentation</vt:lpstr>
      <vt:lpstr>Density of cattle in Derbyshire (2018)</vt:lpstr>
      <vt:lpstr>Number of breakdowns (2009 – 2018)</vt:lpstr>
      <vt:lpstr>PowerPoint Presentation</vt:lpstr>
      <vt:lpstr>PowerPoint Presentation</vt:lpstr>
      <vt:lpstr>PowerPoint Presentation</vt:lpstr>
      <vt:lpstr>Cattle breakdowns with wildlife source (2018)</vt:lpstr>
      <vt:lpstr>RED= Cattle bTB breakdowns YELLOW= Negative badgers PURPLE= Positive badgers</vt:lpstr>
      <vt:lpstr>Badger Vaccination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Tomlinson</dc:creator>
  <cp:lastModifiedBy>Charlotte Fairbanks</cp:lastModifiedBy>
  <cp:revision>21</cp:revision>
  <dcterms:created xsi:type="dcterms:W3CDTF">2019-09-21T16:06:21Z</dcterms:created>
  <dcterms:modified xsi:type="dcterms:W3CDTF">2020-09-09T08:37:17Z</dcterms:modified>
</cp:coreProperties>
</file>